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sldIdLst>
    <p:sldId id="259"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CCCC"/>
    <a:srgbClr val="BAC8F7"/>
    <a:srgbClr val="DEEBF7"/>
    <a:srgbClr val="F6E967"/>
    <a:srgbClr val="F4A300"/>
    <a:srgbClr val="000000"/>
    <a:srgbClr val="1F4E79"/>
    <a:srgbClr val="3F64A8"/>
    <a:srgbClr val="FAC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000" autoAdjust="0"/>
    <p:restoredTop sz="94660" autoAdjust="0"/>
  </p:normalViewPr>
  <p:slideViewPr>
    <p:cSldViewPr snapToGrid="0">
      <p:cViewPr varScale="1">
        <p:scale>
          <a:sx n="73" d="100"/>
          <a:sy n="73" d="100"/>
        </p:scale>
        <p:origin x="2814" y="60"/>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9543"/>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3817"/>
            </a:lvl1pPr>
            <a:lvl2pPr marL="727174" indent="0" algn="ctr">
              <a:buNone/>
              <a:defRPr sz="3182"/>
            </a:lvl2pPr>
            <a:lvl3pPr marL="1454349" indent="0" algn="ctr">
              <a:buNone/>
              <a:defRPr sz="2863"/>
            </a:lvl3pPr>
            <a:lvl4pPr marL="2181522" indent="0" algn="ctr">
              <a:buNone/>
              <a:defRPr sz="2545"/>
            </a:lvl4pPr>
            <a:lvl5pPr marL="2908696" indent="0" algn="ctr">
              <a:buNone/>
              <a:defRPr sz="2545"/>
            </a:lvl5pPr>
            <a:lvl6pPr marL="3635871" indent="0" algn="ctr">
              <a:buNone/>
              <a:defRPr sz="2545"/>
            </a:lvl6pPr>
            <a:lvl7pPr marL="4363045" indent="0" algn="ctr">
              <a:buNone/>
              <a:defRPr sz="2545"/>
            </a:lvl7pPr>
            <a:lvl8pPr marL="5090220" indent="0" algn="ctr">
              <a:buNone/>
              <a:defRPr sz="2545"/>
            </a:lvl8pPr>
            <a:lvl9pPr marL="5817393" indent="0" algn="ctr">
              <a:buNone/>
              <a:defRPr sz="254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5" name="Footer Placeholder 4"/>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6" name="Slide Number Placeholder 5"/>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4500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571" y="580737"/>
            <a:ext cx="6706433" cy="210832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2903674"/>
            <a:ext cx="6706433" cy="6920844"/>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5" name="Footer Placeholder 4"/>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6" name="Slide Number Placeholder 5"/>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2472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6"/>
            <a:ext cx="1676609" cy="9243782"/>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6"/>
            <a:ext cx="4932630" cy="924378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5" name="Footer Placeholder 4"/>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6" name="Slide Number Placeholder 5"/>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59630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33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571" y="580737"/>
            <a:ext cx="6706433" cy="210832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571" y="2903674"/>
            <a:ext cx="6706433"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5" name="Footer Placeholder 4"/>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6" name="Slide Number Placeholder 5"/>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51772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954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3817">
                <a:solidFill>
                  <a:schemeClr val="tx1"/>
                </a:solidFill>
              </a:defRPr>
            </a:lvl1pPr>
            <a:lvl2pPr marL="727174" indent="0">
              <a:buNone/>
              <a:defRPr sz="3182">
                <a:solidFill>
                  <a:schemeClr val="tx1">
                    <a:tint val="75000"/>
                  </a:schemeClr>
                </a:solidFill>
              </a:defRPr>
            </a:lvl2pPr>
            <a:lvl3pPr marL="1454349" indent="0">
              <a:buNone/>
              <a:defRPr sz="2863">
                <a:solidFill>
                  <a:schemeClr val="tx1">
                    <a:tint val="75000"/>
                  </a:schemeClr>
                </a:solidFill>
              </a:defRPr>
            </a:lvl3pPr>
            <a:lvl4pPr marL="2181522" indent="0">
              <a:buNone/>
              <a:defRPr sz="2545">
                <a:solidFill>
                  <a:schemeClr val="tx1">
                    <a:tint val="75000"/>
                  </a:schemeClr>
                </a:solidFill>
              </a:defRPr>
            </a:lvl4pPr>
            <a:lvl5pPr marL="2908696" indent="0">
              <a:buNone/>
              <a:defRPr sz="2545">
                <a:solidFill>
                  <a:schemeClr val="tx1">
                    <a:tint val="75000"/>
                  </a:schemeClr>
                </a:solidFill>
              </a:defRPr>
            </a:lvl5pPr>
            <a:lvl6pPr marL="3635871" indent="0">
              <a:buNone/>
              <a:defRPr sz="2545">
                <a:solidFill>
                  <a:schemeClr val="tx1">
                    <a:tint val="75000"/>
                  </a:schemeClr>
                </a:solidFill>
              </a:defRPr>
            </a:lvl6pPr>
            <a:lvl7pPr marL="4363045" indent="0">
              <a:buNone/>
              <a:defRPr sz="2545">
                <a:solidFill>
                  <a:schemeClr val="tx1">
                    <a:tint val="75000"/>
                  </a:schemeClr>
                </a:solidFill>
              </a:defRPr>
            </a:lvl7pPr>
            <a:lvl8pPr marL="5090220" indent="0">
              <a:buNone/>
              <a:defRPr sz="2545">
                <a:solidFill>
                  <a:schemeClr val="tx1">
                    <a:tint val="75000"/>
                  </a:schemeClr>
                </a:solidFill>
              </a:defRPr>
            </a:lvl8pPr>
            <a:lvl9pPr marL="5817393" indent="0">
              <a:buNone/>
              <a:defRPr sz="254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5" name="Footer Placeholder 4"/>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6" name="Slide Number Placeholder 5"/>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3765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571" y="580737"/>
            <a:ext cx="6706433" cy="210832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4"/>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4"/>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6" name="Footer Placeholder 5"/>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7" name="Slide Number Placeholder 6"/>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0143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5" y="2673906"/>
            <a:ext cx="3289432" cy="1310439"/>
          </a:xfrm>
          <a:prstGeom prst="rect">
            <a:avLst/>
          </a:prstGeo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a:t>マスター テキストの書式設定</a:t>
            </a:r>
          </a:p>
        </p:txBody>
      </p:sp>
      <p:sp>
        <p:nvSpPr>
          <p:cNvPr id="4" name="Content Placeholder 3"/>
          <p:cNvSpPr>
            <a:spLocks noGrp="1"/>
          </p:cNvSpPr>
          <p:nvPr>
            <p:ph sz="half" idx="2"/>
          </p:nvPr>
        </p:nvSpPr>
        <p:spPr>
          <a:xfrm>
            <a:off x="535585" y="3984346"/>
            <a:ext cx="3289432" cy="5860371"/>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6" y="2673906"/>
            <a:ext cx="3305632" cy="1310439"/>
          </a:xfrm>
          <a:prstGeom prst="rect">
            <a:avLst/>
          </a:prstGeo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a:t>マスター テキストの書式設定</a:t>
            </a:r>
          </a:p>
        </p:txBody>
      </p:sp>
      <p:sp>
        <p:nvSpPr>
          <p:cNvPr id="6" name="Content Placeholder 5"/>
          <p:cNvSpPr>
            <a:spLocks noGrp="1"/>
          </p:cNvSpPr>
          <p:nvPr>
            <p:ph sz="quarter" idx="4"/>
          </p:nvPr>
        </p:nvSpPr>
        <p:spPr>
          <a:xfrm>
            <a:off x="3936386" y="3984346"/>
            <a:ext cx="3305632" cy="5860371"/>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8" name="Footer Placeholder 7"/>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9" name="Slide Number Placeholder 8"/>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75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571" y="580737"/>
            <a:ext cx="6706433" cy="2108320"/>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4" name="Footer Placeholder 3"/>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5" name="Slide Number Placeholder 4"/>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4815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3" name="Footer Placeholder 2"/>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4" name="Slide Number Placeholder 3"/>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9566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a:prstGeom prst="rect">
            <a:avLst/>
          </a:prstGeom>
        </p:spPr>
        <p:txBody>
          <a:bodyPr anchor="b"/>
          <a:lstStyle>
            <a:lvl1pPr>
              <a:defRPr sz="5089"/>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0"/>
            <a:ext cx="3936385" cy="7751546"/>
          </a:xfrm>
          <a:prstGeom prst="rect">
            <a:avLst/>
          </a:prstGeom>
        </p:spPr>
        <p:txBody>
          <a:bodyPr/>
          <a:lstStyle>
            <a:lvl1pPr>
              <a:defRPr sz="5089"/>
            </a:lvl1pPr>
            <a:lvl2pPr>
              <a:defRPr sz="4454"/>
            </a:lvl2pPr>
            <a:lvl3pPr>
              <a:defRPr sz="3817"/>
            </a:lvl3pPr>
            <a:lvl4pPr>
              <a:defRPr sz="3182"/>
            </a:lvl4pPr>
            <a:lvl5pPr>
              <a:defRPr sz="3182"/>
            </a:lvl5pPr>
            <a:lvl6pPr>
              <a:defRPr sz="3182"/>
            </a:lvl6pPr>
            <a:lvl7pPr>
              <a:defRPr sz="3182"/>
            </a:lvl7pPr>
            <a:lvl8pPr>
              <a:defRPr sz="3182"/>
            </a:lvl8pPr>
            <a:lvl9pPr>
              <a:defRPr sz="318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6" name="Footer Placeholder 5"/>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7" name="Slide Number Placeholder 6"/>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93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a:prstGeom prst="rect">
            <a:avLst/>
          </a:prstGeom>
        </p:spPr>
        <p:txBody>
          <a:bodyPr anchor="b"/>
          <a:lstStyle>
            <a:lvl1pPr>
              <a:defRPr sz="50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0"/>
            <a:ext cx="3936385" cy="7751546"/>
          </a:xfrm>
          <a:prstGeom prst="rect">
            <a:avLst/>
          </a:prstGeom>
        </p:spPr>
        <p:txBody>
          <a:bodyPr anchor="t"/>
          <a:lstStyle>
            <a:lvl1pPr marL="0" indent="0">
              <a:buNone/>
              <a:defRPr sz="5089"/>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a:t>図を追加</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a:xfrm>
            <a:off x="534571" y="10109837"/>
            <a:ext cx="1749504" cy="580734"/>
          </a:xfrm>
          <a:prstGeom prst="rect">
            <a:avLst/>
          </a:prstGeom>
        </p:spPr>
        <p:txBody>
          <a:bodyPr/>
          <a:lstStyle/>
          <a:p>
            <a:fld id="{C764DE79-268F-4C1A-8933-263129D2AF90}" type="datetimeFigureOut">
              <a:rPr lang="en-US" smtClean="0"/>
              <a:pPr/>
              <a:t>9/23/2020</a:t>
            </a:fld>
            <a:endParaRPr lang="en-US" dirty="0"/>
          </a:p>
        </p:txBody>
      </p:sp>
      <p:sp>
        <p:nvSpPr>
          <p:cNvPr id="6" name="Footer Placeholder 5"/>
          <p:cNvSpPr>
            <a:spLocks noGrp="1"/>
          </p:cNvSpPr>
          <p:nvPr>
            <p:ph type="ftr" sz="quarter" idx="11"/>
          </p:nvPr>
        </p:nvSpPr>
        <p:spPr>
          <a:xfrm>
            <a:off x="2575660" y="10109837"/>
            <a:ext cx="2624256" cy="580734"/>
          </a:xfrm>
          <a:prstGeom prst="rect">
            <a:avLst/>
          </a:prstGeom>
        </p:spPr>
        <p:txBody>
          <a:bodyPr/>
          <a:lstStyle/>
          <a:p>
            <a:endParaRPr lang="en-US" dirty="0"/>
          </a:p>
        </p:txBody>
      </p:sp>
      <p:sp>
        <p:nvSpPr>
          <p:cNvPr id="7" name="Slide Number Placeholder 6"/>
          <p:cNvSpPr>
            <a:spLocks noGrp="1"/>
          </p:cNvSpPr>
          <p:nvPr>
            <p:ph type="sldNum" sz="quarter" idx="12"/>
          </p:nvPr>
        </p:nvSpPr>
        <p:spPr>
          <a:xfrm>
            <a:off x="5491501" y="10109837"/>
            <a:ext cx="1749504" cy="580734"/>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807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5424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1454349" rtl="0" eaLnBrk="1" latinLnBrk="0" hangingPunct="1">
        <a:lnSpc>
          <a:spcPct val="90000"/>
        </a:lnSpc>
        <a:spcBef>
          <a:spcPct val="0"/>
        </a:spcBef>
        <a:buNone/>
        <a:defRPr kumimoji="1" sz="6999" kern="1200">
          <a:solidFill>
            <a:schemeClr val="tx1"/>
          </a:solidFill>
          <a:latin typeface="+mj-lt"/>
          <a:ea typeface="+mj-ea"/>
          <a:cs typeface="+mj-cs"/>
        </a:defRPr>
      </a:lvl1pPr>
    </p:titleStyle>
    <p:bodyStyle>
      <a:lvl1pPr marL="363588" indent="-363588" algn="l" defTabSz="1454349" rtl="0" eaLnBrk="1" latinLnBrk="0" hangingPunct="1">
        <a:lnSpc>
          <a:spcPct val="90000"/>
        </a:lnSpc>
        <a:spcBef>
          <a:spcPts val="1591"/>
        </a:spcBef>
        <a:buFont typeface="Arial" panose="020B0604020202020204" pitchFamily="34" charset="0"/>
        <a:buChar char="•"/>
        <a:defRPr kumimoji="1" sz="4454" kern="1200">
          <a:solidFill>
            <a:schemeClr val="tx1"/>
          </a:solidFill>
          <a:latin typeface="+mn-lt"/>
          <a:ea typeface="+mn-ea"/>
          <a:cs typeface="+mn-cs"/>
        </a:defRPr>
      </a:lvl1pPr>
      <a:lvl2pPr marL="1090761" indent="-363588" algn="l" defTabSz="1454349" rtl="0" eaLnBrk="1" latinLnBrk="0" hangingPunct="1">
        <a:lnSpc>
          <a:spcPct val="90000"/>
        </a:lnSpc>
        <a:spcBef>
          <a:spcPts val="795"/>
        </a:spcBef>
        <a:buFont typeface="Arial" panose="020B0604020202020204" pitchFamily="34" charset="0"/>
        <a:buChar char="•"/>
        <a:defRPr kumimoji="1" sz="3817" kern="1200">
          <a:solidFill>
            <a:schemeClr val="tx1"/>
          </a:solidFill>
          <a:latin typeface="+mn-lt"/>
          <a:ea typeface="+mn-ea"/>
          <a:cs typeface="+mn-cs"/>
        </a:defRPr>
      </a:lvl2pPr>
      <a:lvl3pPr marL="1817935" indent="-363588" algn="l" defTabSz="1454349" rtl="0" eaLnBrk="1" latinLnBrk="0" hangingPunct="1">
        <a:lnSpc>
          <a:spcPct val="90000"/>
        </a:lnSpc>
        <a:spcBef>
          <a:spcPts val="795"/>
        </a:spcBef>
        <a:buFont typeface="Arial" panose="020B0604020202020204" pitchFamily="34" charset="0"/>
        <a:buChar char="•"/>
        <a:defRPr kumimoji="1" sz="3182" kern="1200">
          <a:solidFill>
            <a:schemeClr val="tx1"/>
          </a:solidFill>
          <a:latin typeface="+mn-lt"/>
          <a:ea typeface="+mn-ea"/>
          <a:cs typeface="+mn-cs"/>
        </a:defRPr>
      </a:lvl3pPr>
      <a:lvl4pPr marL="2545110"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4pPr>
      <a:lvl5pPr marL="3272284"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5pPr>
      <a:lvl6pPr marL="3999457"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6pPr>
      <a:lvl7pPr marL="4726632"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7pPr>
      <a:lvl8pPr marL="5453806"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8pPr>
      <a:lvl9pPr marL="6180981"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9pPr>
    </p:bodyStyle>
    <p:otherStyle>
      <a:defPPr>
        <a:defRPr lang="en-US"/>
      </a:defPPr>
      <a:lvl1pPr marL="0" algn="l" defTabSz="1454349" rtl="0" eaLnBrk="1" latinLnBrk="0" hangingPunct="1">
        <a:defRPr kumimoji="1" sz="2863" kern="1200">
          <a:solidFill>
            <a:schemeClr val="tx1"/>
          </a:solidFill>
          <a:latin typeface="+mn-lt"/>
          <a:ea typeface="+mn-ea"/>
          <a:cs typeface="+mn-cs"/>
        </a:defRPr>
      </a:lvl1pPr>
      <a:lvl2pPr marL="727174" algn="l" defTabSz="1454349" rtl="0" eaLnBrk="1" latinLnBrk="0" hangingPunct="1">
        <a:defRPr kumimoji="1" sz="2863" kern="1200">
          <a:solidFill>
            <a:schemeClr val="tx1"/>
          </a:solidFill>
          <a:latin typeface="+mn-lt"/>
          <a:ea typeface="+mn-ea"/>
          <a:cs typeface="+mn-cs"/>
        </a:defRPr>
      </a:lvl2pPr>
      <a:lvl3pPr marL="1454349" algn="l" defTabSz="1454349" rtl="0" eaLnBrk="1" latinLnBrk="0" hangingPunct="1">
        <a:defRPr kumimoji="1" sz="2863" kern="1200">
          <a:solidFill>
            <a:schemeClr val="tx1"/>
          </a:solidFill>
          <a:latin typeface="+mn-lt"/>
          <a:ea typeface="+mn-ea"/>
          <a:cs typeface="+mn-cs"/>
        </a:defRPr>
      </a:lvl3pPr>
      <a:lvl4pPr marL="2181522" algn="l" defTabSz="1454349" rtl="0" eaLnBrk="1" latinLnBrk="0" hangingPunct="1">
        <a:defRPr kumimoji="1" sz="2863" kern="1200">
          <a:solidFill>
            <a:schemeClr val="tx1"/>
          </a:solidFill>
          <a:latin typeface="+mn-lt"/>
          <a:ea typeface="+mn-ea"/>
          <a:cs typeface="+mn-cs"/>
        </a:defRPr>
      </a:lvl4pPr>
      <a:lvl5pPr marL="2908696" algn="l" defTabSz="1454349" rtl="0" eaLnBrk="1" latinLnBrk="0" hangingPunct="1">
        <a:defRPr kumimoji="1" sz="2863" kern="1200">
          <a:solidFill>
            <a:schemeClr val="tx1"/>
          </a:solidFill>
          <a:latin typeface="+mn-lt"/>
          <a:ea typeface="+mn-ea"/>
          <a:cs typeface="+mn-cs"/>
        </a:defRPr>
      </a:lvl5pPr>
      <a:lvl6pPr marL="3635871" algn="l" defTabSz="1454349" rtl="0" eaLnBrk="1" latinLnBrk="0" hangingPunct="1">
        <a:defRPr kumimoji="1" sz="2863" kern="1200">
          <a:solidFill>
            <a:schemeClr val="tx1"/>
          </a:solidFill>
          <a:latin typeface="+mn-lt"/>
          <a:ea typeface="+mn-ea"/>
          <a:cs typeface="+mn-cs"/>
        </a:defRPr>
      </a:lvl6pPr>
      <a:lvl7pPr marL="4363045" algn="l" defTabSz="1454349" rtl="0" eaLnBrk="1" latinLnBrk="0" hangingPunct="1">
        <a:defRPr kumimoji="1" sz="2863" kern="1200">
          <a:solidFill>
            <a:schemeClr val="tx1"/>
          </a:solidFill>
          <a:latin typeface="+mn-lt"/>
          <a:ea typeface="+mn-ea"/>
          <a:cs typeface="+mn-cs"/>
        </a:defRPr>
      </a:lvl7pPr>
      <a:lvl8pPr marL="5090220" algn="l" defTabSz="1454349" rtl="0" eaLnBrk="1" latinLnBrk="0" hangingPunct="1">
        <a:defRPr kumimoji="1" sz="2863" kern="1200">
          <a:solidFill>
            <a:schemeClr val="tx1"/>
          </a:solidFill>
          <a:latin typeface="+mn-lt"/>
          <a:ea typeface="+mn-ea"/>
          <a:cs typeface="+mn-cs"/>
        </a:defRPr>
      </a:lvl8pPr>
      <a:lvl9pPr marL="5817393" algn="l" defTabSz="1454349" rtl="0" eaLnBrk="1" latinLnBrk="0" hangingPunct="1">
        <a:defRPr kumimoji="1" sz="28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cstate="print"/>
          <a:stretch>
            <a:fillRect/>
          </a:stretch>
        </p:blipFill>
        <p:spPr>
          <a:xfrm>
            <a:off x="609327" y="2727177"/>
            <a:ext cx="6556917" cy="6359888"/>
          </a:xfrm>
          <a:prstGeom prst="rect">
            <a:avLst/>
          </a:prstGeom>
          <a:ln w="88900" cap="sq" cmpd="thickThin">
            <a:solidFill>
              <a:srgbClr val="000000"/>
            </a:solidFill>
            <a:prstDash val="solid"/>
            <a:miter lim="800000"/>
          </a:ln>
          <a:effectLst>
            <a:innerShdw blurRad="76200">
              <a:srgbClr val="000000"/>
            </a:innerShdw>
          </a:effectLst>
        </p:spPr>
      </p:pic>
      <p:sp>
        <p:nvSpPr>
          <p:cNvPr id="7" name="正方形/長方形 6"/>
          <p:cNvSpPr/>
          <p:nvPr/>
        </p:nvSpPr>
        <p:spPr>
          <a:xfrm>
            <a:off x="65038" y="8200"/>
            <a:ext cx="7775575" cy="7863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p:cNvSpPr/>
          <p:nvPr/>
        </p:nvSpPr>
        <p:spPr>
          <a:xfrm>
            <a:off x="0" y="9766832"/>
            <a:ext cx="7775575" cy="114088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60008" y="9170265"/>
            <a:ext cx="7352717" cy="307777"/>
          </a:xfrm>
          <a:prstGeom prst="rect">
            <a:avLst/>
          </a:prstGeom>
          <a:noFill/>
        </p:spPr>
        <p:txBody>
          <a:bodyPr wrap="none" rtlCol="0">
            <a:spAutoFit/>
          </a:bodyPr>
          <a:lstStyle/>
          <a:p>
            <a:pPr algn="ctr"/>
            <a:r>
              <a:rPr lang="ja-JP" altLang="en-US" sz="1400" dirty="0">
                <a:latin typeface="メイリオ" panose="020B0604030504040204" pitchFamily="50" charset="-128"/>
                <a:ea typeface="メイリオ" panose="020B0604030504040204" pitchFamily="50" charset="-128"/>
              </a:rPr>
              <a:t>参加をご希望の方は裏面の申込書に記入の上</a:t>
            </a:r>
            <a:r>
              <a:rPr lang="en-US" altLang="ja-JP" sz="1400" dirty="0">
                <a:latin typeface="メイリオ" panose="020B0604030504040204" pitchFamily="50" charset="-128"/>
                <a:ea typeface="メイリオ" panose="020B0604030504040204" pitchFamily="50" charset="-128"/>
              </a:rPr>
              <a:t>FAX</a:t>
            </a:r>
            <a:r>
              <a:rPr lang="ja-JP" altLang="en-US" sz="1400" dirty="0">
                <a:latin typeface="メイリオ" panose="020B0604030504040204" pitchFamily="50" charset="-128"/>
                <a:ea typeface="メイリオ" panose="020B0604030504040204" pitchFamily="50" charset="-128"/>
              </a:rPr>
              <a:t>又は電話・</a:t>
            </a:r>
            <a:r>
              <a:rPr lang="en-US" altLang="ja-JP" sz="1400" dirty="0">
                <a:latin typeface="メイリオ" panose="020B0604030504040204" pitchFamily="50" charset="-128"/>
                <a:ea typeface="メイリオ" panose="020B0604030504040204" pitchFamily="50" charset="-128"/>
              </a:rPr>
              <a:t>e-mail</a:t>
            </a:r>
            <a:r>
              <a:rPr lang="ja-JP" altLang="en-US" sz="1400" dirty="0">
                <a:latin typeface="メイリオ" panose="020B0604030504040204" pitchFamily="50" charset="-128"/>
                <a:ea typeface="メイリオ" panose="020B0604030504040204" pitchFamily="50" charset="-128"/>
              </a:rPr>
              <a:t>にてお申込みください</a:t>
            </a:r>
            <a:endParaRPr kumimoji="1" lang="ja-JP" altLang="en-US" sz="14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244028" y="9944017"/>
            <a:ext cx="6922216" cy="520014"/>
          </a:xfrm>
          <a:prstGeom prst="rect">
            <a:avLst/>
          </a:prstGeom>
          <a:noFill/>
        </p:spPr>
        <p:txBody>
          <a:bodyPr wrap="none" rtlCol="0">
            <a:spAutoFit/>
          </a:bodyPr>
          <a:lstStyle/>
          <a:p>
            <a:pPr algn="ctr">
              <a:lnSpc>
                <a:spcPts val="1700"/>
              </a:lnSpc>
            </a:pPr>
            <a:r>
              <a:rPr lang="en-US" altLang="ja-JP" sz="1700" b="1" dirty="0">
                <a:solidFill>
                  <a:schemeClr val="bg1"/>
                </a:solidFill>
                <a:latin typeface="メイリオ" panose="020B0604030504040204" pitchFamily="50" charset="-128"/>
                <a:ea typeface="メイリオ" panose="020B0604030504040204" pitchFamily="50" charset="-128"/>
              </a:rPr>
              <a:t>TEL 0246-83-0133</a:t>
            </a:r>
            <a:r>
              <a:rPr lang="ja-JP" altLang="en-US" sz="1700" b="1" dirty="0">
                <a:solidFill>
                  <a:schemeClr val="bg1"/>
                </a:solidFill>
                <a:latin typeface="メイリオ" panose="020B0604030504040204" pitchFamily="50" charset="-128"/>
                <a:ea typeface="メイリオ" panose="020B0604030504040204" pitchFamily="50" charset="-128"/>
              </a:rPr>
              <a:t>　　</a:t>
            </a:r>
            <a:r>
              <a:rPr lang="en-US" altLang="ja-JP" sz="1700" b="1" dirty="0">
                <a:solidFill>
                  <a:schemeClr val="bg1"/>
                </a:solidFill>
                <a:latin typeface="メイリオ" panose="020B0604030504040204" pitchFamily="50" charset="-128"/>
                <a:ea typeface="メイリオ" panose="020B0604030504040204" pitchFamily="50" charset="-128"/>
              </a:rPr>
              <a:t>e-mail /ogawa1@poplar.ocn.ne.jp</a:t>
            </a:r>
          </a:p>
          <a:p>
            <a:pPr algn="ctr">
              <a:lnSpc>
                <a:spcPts val="1700"/>
              </a:lnSpc>
            </a:pP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1600997" y="10263627"/>
            <a:ext cx="5249781" cy="369332"/>
          </a:xfrm>
          <a:prstGeom prst="rect">
            <a:avLst/>
          </a:prstGeom>
          <a:noFill/>
        </p:spPr>
        <p:txBody>
          <a:bodyPr wrap="square" rtlCol="0">
            <a:spAutoFit/>
          </a:bodyPr>
          <a:lstStyle/>
          <a:p>
            <a:r>
              <a:rPr lang="ja-JP" altLang="en-US" sz="1800" dirty="0">
                <a:solidFill>
                  <a:schemeClr val="bg1"/>
                </a:solidFill>
                <a:latin typeface="メイリオ" panose="020B0604030504040204" pitchFamily="50" charset="-128"/>
                <a:ea typeface="メイリオ" panose="020B0604030504040204" pitchFamily="50" charset="-128"/>
              </a:rPr>
              <a:t>主催　小川町商工会工業・建設業部会</a:t>
            </a:r>
            <a:endParaRPr kumimoji="1" lang="ja-JP" altLang="en-US" sz="1800" dirty="0">
              <a:solidFill>
                <a:schemeClr val="bg1"/>
              </a:solidFill>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1736068" y="1538930"/>
            <a:ext cx="5905703" cy="584775"/>
          </a:xfrm>
          <a:prstGeom prst="rect">
            <a:avLst/>
          </a:prstGeom>
          <a:noFill/>
        </p:spPr>
        <p:txBody>
          <a:bodyPr wrap="square" rtlCol="0">
            <a:spAutoFit/>
          </a:bodyPr>
          <a:lstStyle/>
          <a:p>
            <a:r>
              <a:rPr kumimoji="1" lang="en-US" altLang="ja-JP" sz="3200" dirty="0">
                <a:latin typeface="メイリオ" panose="020B0604030504040204" pitchFamily="50" charset="-128"/>
                <a:ea typeface="メイリオ" panose="020B0604030504040204" pitchFamily="50" charset="-128"/>
              </a:rPr>
              <a:t>2020</a:t>
            </a:r>
            <a:r>
              <a:rPr kumimoji="1" lang="ja-JP" altLang="en-US" sz="2000" dirty="0">
                <a:latin typeface="メイリオ" panose="020B0604030504040204" pitchFamily="50" charset="-128"/>
                <a:ea typeface="メイリオ" panose="020B0604030504040204" pitchFamily="50" charset="-128"/>
              </a:rPr>
              <a:t>年</a:t>
            </a:r>
            <a:r>
              <a:rPr lang="en-US" altLang="ja-JP" sz="3200" b="1" dirty="0">
                <a:latin typeface="メイリオ" panose="020B0604030504040204" pitchFamily="50" charset="-128"/>
                <a:ea typeface="メイリオ" panose="020B0604030504040204" pitchFamily="50" charset="-128"/>
              </a:rPr>
              <a:t>10</a:t>
            </a:r>
            <a:r>
              <a:rPr kumimoji="1" lang="en-US" altLang="ja-JP" sz="3200" b="1" dirty="0">
                <a:latin typeface="メイリオ" panose="020B0604030504040204" pitchFamily="50" charset="-128"/>
                <a:ea typeface="メイリオ" panose="020B0604030504040204" pitchFamily="50" charset="-128"/>
              </a:rPr>
              <a:t> </a:t>
            </a:r>
            <a:r>
              <a:rPr kumimoji="1" lang="ja-JP" altLang="en-US" sz="3200" b="1" dirty="0">
                <a:latin typeface="メイリオ" panose="020B0604030504040204" pitchFamily="50" charset="-128"/>
                <a:ea typeface="メイリオ" panose="020B0604030504040204" pitchFamily="50" charset="-128"/>
              </a:rPr>
              <a:t>月 </a:t>
            </a:r>
            <a:r>
              <a:rPr kumimoji="1" lang="en-US" altLang="ja-JP" sz="3200" b="1" dirty="0">
                <a:latin typeface="メイリオ" panose="020B0604030504040204" pitchFamily="50" charset="-128"/>
                <a:ea typeface="メイリオ" panose="020B0604030504040204" pitchFamily="50" charset="-128"/>
              </a:rPr>
              <a:t>13 </a:t>
            </a:r>
            <a:r>
              <a:rPr kumimoji="1" lang="ja-JP" altLang="en-US" sz="3200" b="1" dirty="0">
                <a:latin typeface="メイリオ" panose="020B0604030504040204" pitchFamily="50" charset="-128"/>
                <a:ea typeface="メイリオ" panose="020B0604030504040204" pitchFamily="50" charset="-128"/>
              </a:rPr>
              <a:t>日</a:t>
            </a:r>
            <a:r>
              <a:rPr kumimoji="1" lang="ja-JP" altLang="en-US" sz="1200" dirty="0">
                <a:latin typeface="メイリオ" panose="020B0604030504040204" pitchFamily="50" charset="-128"/>
                <a:ea typeface="メイリオ" panose="020B0604030504040204" pitchFamily="50" charset="-128"/>
              </a:rPr>
              <a:t>（火）</a:t>
            </a:r>
            <a:r>
              <a:rPr lang="ja-JP" altLang="en-US" sz="1400" dirty="0">
                <a:latin typeface="メイリオ" panose="020B0604030504040204" pitchFamily="50" charset="-128"/>
                <a:ea typeface="メイリオ" panose="020B0604030504040204" pitchFamily="50" charset="-128"/>
              </a:rPr>
              <a:t>午後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時～</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時</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分</a:t>
            </a:r>
            <a:endParaRPr lang="en-US" altLang="ja-JP" sz="1400" dirty="0">
              <a:latin typeface="メイリオ" panose="020B0604030504040204" pitchFamily="50" charset="-128"/>
              <a:ea typeface="メイリオ" panose="020B0604030504040204" pitchFamily="50" charset="-128"/>
            </a:endParaRPr>
          </a:p>
        </p:txBody>
      </p:sp>
      <p:sp>
        <p:nvSpPr>
          <p:cNvPr id="29" name="円/楕円 28"/>
          <p:cNvSpPr/>
          <p:nvPr/>
        </p:nvSpPr>
        <p:spPr>
          <a:xfrm>
            <a:off x="902934" y="1568922"/>
            <a:ext cx="751225" cy="389914"/>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36000" bIns="0" rtlCol="0" anchor="ctr"/>
          <a:lstStyle/>
          <a:p>
            <a:pPr algn="ctr"/>
            <a:r>
              <a:rPr kumimoji="1" lang="ja-JP" altLang="en-US" sz="1400" dirty="0">
                <a:solidFill>
                  <a:schemeClr val="bg1"/>
                </a:solidFill>
                <a:latin typeface="メイリオ" panose="020B0604030504040204" pitchFamily="50" charset="-128"/>
                <a:ea typeface="メイリオ" panose="020B0604030504040204" pitchFamily="50" charset="-128"/>
              </a:rPr>
              <a:t>日 時</a:t>
            </a:r>
          </a:p>
        </p:txBody>
      </p:sp>
      <p:sp>
        <p:nvSpPr>
          <p:cNvPr id="30" name="角丸四角形 29"/>
          <p:cNvSpPr/>
          <p:nvPr/>
        </p:nvSpPr>
        <p:spPr>
          <a:xfrm>
            <a:off x="848275" y="6993191"/>
            <a:ext cx="6079017" cy="1734276"/>
          </a:xfrm>
          <a:prstGeom prst="roundRect">
            <a:avLst>
              <a:gd name="adj" fmla="val 6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p:cNvSpPr txBox="1"/>
          <p:nvPr/>
        </p:nvSpPr>
        <p:spPr>
          <a:xfrm>
            <a:off x="1031967" y="7281632"/>
            <a:ext cx="5818812" cy="1225335"/>
          </a:xfrm>
          <a:prstGeom prst="rect">
            <a:avLst/>
          </a:prstGeom>
          <a:noFill/>
        </p:spPr>
        <p:txBody>
          <a:bodyPr wrap="square" rtlCol="0">
            <a:spAutoFit/>
          </a:bodyPr>
          <a:lstStyle/>
          <a:p>
            <a:pPr>
              <a:lnSpc>
                <a:spcPts val="1700"/>
              </a:lnSpc>
              <a:spcAft>
                <a:spcPts val="400"/>
              </a:spcAft>
            </a:pPr>
            <a:r>
              <a:rPr lang="ja-JP" altLang="en-US" sz="1500" b="1" dirty="0">
                <a:solidFill>
                  <a:srgbClr val="0070C0"/>
                </a:solidFill>
                <a:latin typeface="メイリオ" panose="020B0604030504040204" pitchFamily="50" charset="-128"/>
                <a:ea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rPr>
              <a:t>講　師：社会保険労務士　</a:t>
            </a:r>
            <a:r>
              <a:rPr lang="ja-JP" altLang="en-US" sz="1800" b="1" dirty="0">
                <a:latin typeface="メイリオ" panose="020B0604030504040204" pitchFamily="50" charset="-128"/>
                <a:ea typeface="メイリオ" panose="020B0604030504040204" pitchFamily="50" charset="-128"/>
              </a:rPr>
              <a:t>　牧野　祐一　</a:t>
            </a:r>
            <a:r>
              <a:rPr lang="ja-JP" altLang="en-US" sz="1200" b="1" dirty="0">
                <a:latin typeface="メイリオ" panose="020B0604030504040204" pitchFamily="50" charset="-128"/>
                <a:ea typeface="メイリオ" panose="020B0604030504040204" pitchFamily="50" charset="-128"/>
              </a:rPr>
              <a:t>氏</a:t>
            </a:r>
            <a:endParaRPr lang="en-US" altLang="ja-JP" sz="1200" dirty="0">
              <a:latin typeface="メイリオ" panose="020B0604030504040204" pitchFamily="50" charset="-128"/>
              <a:ea typeface="メイリオ" panose="020B0604030504040204" pitchFamily="50" charset="-128"/>
            </a:endParaRPr>
          </a:p>
          <a:p>
            <a:pPr>
              <a:lnSpc>
                <a:spcPts val="1700"/>
              </a:lnSpc>
            </a:pPr>
            <a:r>
              <a:rPr lang="ja-JP" altLang="en-US" sz="1500" b="1" dirty="0">
                <a:solidFill>
                  <a:srgbClr val="0070C0"/>
                </a:solidFill>
                <a:latin typeface="メイリオ" panose="020B0604030504040204" pitchFamily="50" charset="-128"/>
                <a:ea typeface="メイリオ" panose="020B0604030504040204" pitchFamily="50" charset="-128"/>
              </a:rPr>
              <a:t>　</a:t>
            </a:r>
            <a:r>
              <a:rPr lang="ja-JP" altLang="en-US" sz="1200" b="1" dirty="0">
                <a:solidFill>
                  <a:srgbClr val="0070C0"/>
                </a:solidFill>
                <a:latin typeface="メイリオ" panose="020B0604030504040204" pitchFamily="50" charset="-128"/>
                <a:ea typeface="メイリオ" panose="020B0604030504040204" pitchFamily="50" charset="-128"/>
              </a:rPr>
              <a:t>昭和４２年　いわき市生まれ</a:t>
            </a:r>
            <a:endParaRPr lang="en-US" altLang="ja-JP" sz="1200" b="1" dirty="0">
              <a:solidFill>
                <a:srgbClr val="0070C0"/>
              </a:solidFill>
              <a:latin typeface="メイリオ" panose="020B0604030504040204" pitchFamily="50" charset="-128"/>
              <a:ea typeface="メイリオ" panose="020B0604030504040204" pitchFamily="50" charset="-128"/>
            </a:endParaRPr>
          </a:p>
          <a:p>
            <a:pPr>
              <a:lnSpc>
                <a:spcPts val="1700"/>
              </a:lnSpc>
            </a:pPr>
            <a:r>
              <a:rPr lang="ja-JP" altLang="en-US" sz="1200" b="1" dirty="0">
                <a:solidFill>
                  <a:srgbClr val="0070C0"/>
                </a:solidFill>
                <a:latin typeface="メイリオ" panose="020B0604030504040204" pitchFamily="50" charset="-128"/>
                <a:ea typeface="メイリオ" panose="020B0604030504040204" pitchFamily="50" charset="-128"/>
              </a:rPr>
              <a:t>コンピューターメーカーから中小企業まで</a:t>
            </a:r>
            <a:r>
              <a:rPr lang="en-US" altLang="ja-JP" sz="1200" b="1" dirty="0">
                <a:solidFill>
                  <a:srgbClr val="0070C0"/>
                </a:solidFill>
                <a:latin typeface="メイリオ" panose="020B0604030504040204" pitchFamily="50" charset="-128"/>
                <a:ea typeface="メイリオ" panose="020B0604030504040204" pitchFamily="50" charset="-128"/>
              </a:rPr>
              <a:t>SE</a:t>
            </a:r>
            <a:r>
              <a:rPr lang="ja-JP" altLang="en-US" sz="1200" b="1" dirty="0">
                <a:solidFill>
                  <a:srgbClr val="0070C0"/>
                </a:solidFill>
                <a:latin typeface="メイリオ" panose="020B0604030504040204" pitchFamily="50" charset="-128"/>
                <a:ea typeface="メイリオ" panose="020B0604030504040204" pitchFamily="50" charset="-128"/>
              </a:rPr>
              <a:t>経験</a:t>
            </a:r>
            <a:r>
              <a:rPr lang="en-US" altLang="ja-JP" sz="1200" b="1" dirty="0">
                <a:solidFill>
                  <a:srgbClr val="0070C0"/>
                </a:solidFill>
                <a:latin typeface="メイリオ" panose="020B0604030504040204" pitchFamily="50" charset="-128"/>
                <a:ea typeface="メイリオ" panose="020B0604030504040204" pitchFamily="50" charset="-128"/>
              </a:rPr>
              <a:t>20</a:t>
            </a:r>
            <a:r>
              <a:rPr lang="ja-JP" altLang="en-US" sz="1200" b="1" dirty="0">
                <a:solidFill>
                  <a:srgbClr val="0070C0"/>
                </a:solidFill>
                <a:latin typeface="メイリオ" panose="020B0604030504040204" pitchFamily="50" charset="-128"/>
                <a:ea typeface="メイリオ" panose="020B0604030504040204" pitchFamily="50" charset="-128"/>
              </a:rPr>
              <a:t>年、労働保険事務組合での社労士経験を経て独立。直近は、新型コロナウィルスに関する労務問題や助成金相談、</a:t>
            </a:r>
            <a:r>
              <a:rPr lang="en-US" altLang="ja-JP" sz="1200" b="1" dirty="0">
                <a:solidFill>
                  <a:srgbClr val="0070C0"/>
                </a:solidFill>
                <a:latin typeface="メイリオ" panose="020B0604030504040204" pitchFamily="50" charset="-128"/>
                <a:ea typeface="メイリオ" panose="020B0604030504040204" pitchFamily="50" charset="-128"/>
              </a:rPr>
              <a:t>web</a:t>
            </a:r>
            <a:r>
              <a:rPr lang="ja-JP" altLang="en-US" sz="1200" b="1" dirty="0">
                <a:solidFill>
                  <a:srgbClr val="0070C0"/>
                </a:solidFill>
                <a:latin typeface="メイリオ" panose="020B0604030504040204" pitchFamily="50" charset="-128"/>
                <a:ea typeface="メイリオ" panose="020B0604030504040204" pitchFamily="50" charset="-128"/>
              </a:rPr>
              <a:t>会議やリモートワーク等、システムに強い社会保険労務士として活動中。　　</a:t>
            </a:r>
            <a:endParaRPr kumimoji="1" lang="ja-JP" altLang="en-US" sz="12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961616" y="2912262"/>
            <a:ext cx="3852337" cy="430887"/>
          </a:xfrm>
          <a:prstGeom prst="rect">
            <a:avLst/>
          </a:prstGeom>
          <a:noFill/>
        </p:spPr>
        <p:txBody>
          <a:bodyPr wrap="none" rtlCol="0">
            <a:spAutoFit/>
          </a:bodyPr>
          <a:lstStyle/>
          <a:p>
            <a:pPr algn="ctr"/>
            <a:r>
              <a:rPr lang="ja-JP" altLang="en-US" sz="2200" b="1" dirty="0">
                <a:solidFill>
                  <a:schemeClr val="bg1"/>
                </a:solidFill>
                <a:latin typeface="メイリオ" panose="020B0604030504040204" pitchFamily="50" charset="-128"/>
                <a:ea typeface="メイリオ" panose="020B0604030504040204" pitchFamily="50" charset="-128"/>
              </a:rPr>
              <a:t>こんな疑問にお答えします！</a:t>
            </a:r>
            <a:endParaRPr kumimoji="1" lang="ja-JP" altLang="en-US" sz="2200" b="1" dirty="0">
              <a:solidFill>
                <a:schemeClr val="bg1"/>
              </a:solidFill>
              <a:latin typeface="メイリオ" panose="020B0604030504040204" pitchFamily="50" charset="-128"/>
              <a:ea typeface="メイリオ" panose="020B0604030504040204" pitchFamily="50" charset="-128"/>
            </a:endParaRPr>
          </a:p>
        </p:txBody>
      </p:sp>
      <p:sp>
        <p:nvSpPr>
          <p:cNvPr id="39" name="円/楕円 38"/>
          <p:cNvSpPr/>
          <p:nvPr/>
        </p:nvSpPr>
        <p:spPr>
          <a:xfrm>
            <a:off x="902933" y="2060383"/>
            <a:ext cx="751225" cy="389914"/>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36000" bIns="0" rtlCol="0" anchor="ctr"/>
          <a:lstStyle/>
          <a:p>
            <a:pPr algn="ctr"/>
            <a:r>
              <a:rPr lang="ja-JP" altLang="en-US" sz="1400" dirty="0">
                <a:solidFill>
                  <a:schemeClr val="bg1"/>
                </a:solidFill>
                <a:latin typeface="メイリオ" panose="020B0604030504040204" pitchFamily="50" charset="-128"/>
                <a:ea typeface="メイリオ" panose="020B0604030504040204" pitchFamily="50" charset="-128"/>
              </a:rPr>
              <a:t>会 場</a:t>
            </a:r>
            <a:endParaRPr kumimoji="1" lang="ja-JP" altLang="en-US" sz="1400" dirty="0">
              <a:solidFill>
                <a:schemeClr val="bg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736067" y="2031792"/>
            <a:ext cx="2518638" cy="492443"/>
          </a:xfrm>
          <a:prstGeom prst="rect">
            <a:avLst/>
          </a:prstGeom>
          <a:noFill/>
        </p:spPr>
        <p:txBody>
          <a:bodyPr wrap="none" rtlCol="0">
            <a:spAutoFit/>
          </a:bodyPr>
          <a:lstStyle/>
          <a:p>
            <a:r>
              <a:rPr kumimoji="1" lang="ja-JP" altLang="en-US" sz="2600" dirty="0">
                <a:latin typeface="メイリオ" panose="020B0604030504040204" pitchFamily="50" charset="-128"/>
                <a:ea typeface="メイリオ" panose="020B0604030504040204" pitchFamily="50" charset="-128"/>
              </a:rPr>
              <a:t>小川町商工会館</a:t>
            </a:r>
            <a:endParaRPr lang="en-US" altLang="ja-JP" sz="2600" dirty="0">
              <a:latin typeface="メイリオ" panose="020B0604030504040204" pitchFamily="50" charset="-128"/>
              <a:ea typeface="メイリオ" panose="020B0604030504040204" pitchFamily="50" charset="-128"/>
            </a:endParaRPr>
          </a:p>
        </p:txBody>
      </p:sp>
      <p:sp>
        <p:nvSpPr>
          <p:cNvPr id="44" name="円/楕円 43"/>
          <p:cNvSpPr/>
          <p:nvPr/>
        </p:nvSpPr>
        <p:spPr>
          <a:xfrm>
            <a:off x="5456400" y="4930145"/>
            <a:ext cx="1766071" cy="103474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64800" bIns="0" rtlCol="0" anchor="ctr"/>
          <a:lstStyle/>
          <a:p>
            <a:pPr algn="ctr"/>
            <a:endParaRPr kumimoji="1" lang="ja-JP" altLang="en-US" sz="1400" dirty="0">
              <a:solidFill>
                <a:schemeClr val="bg1"/>
              </a:solidFill>
              <a:latin typeface="メイリオ" panose="020B0604030504040204" pitchFamily="50" charset="-128"/>
              <a:ea typeface="メイリオ" panose="020B0604030504040204" pitchFamily="50" charset="-128"/>
            </a:endParaRPr>
          </a:p>
        </p:txBody>
      </p:sp>
      <p:sp>
        <p:nvSpPr>
          <p:cNvPr id="43" name="正方形/長方形 42"/>
          <p:cNvSpPr/>
          <p:nvPr/>
        </p:nvSpPr>
        <p:spPr>
          <a:xfrm>
            <a:off x="5456401" y="5172823"/>
            <a:ext cx="1744404" cy="730969"/>
          </a:xfrm>
          <a:prstGeom prst="rect">
            <a:avLst/>
          </a:prstGeom>
        </p:spPr>
        <p:txBody>
          <a:bodyPr wrap="square">
            <a:spAutoFit/>
          </a:bodyPr>
          <a:lstStyle/>
          <a:p>
            <a:pPr algn="ctr">
              <a:lnSpc>
                <a:spcPts val="2400"/>
              </a:lnSpc>
              <a:spcAft>
                <a:spcPts val="300"/>
              </a:spcAft>
            </a:pPr>
            <a:r>
              <a:rPr lang="ja-JP" altLang="en-US" sz="1800" b="1" dirty="0">
                <a:solidFill>
                  <a:schemeClr val="bg1"/>
                </a:solidFill>
                <a:latin typeface="メイリオ" panose="020B0604030504040204" pitchFamily="50" charset="-128"/>
                <a:ea typeface="メイリオ" panose="020B0604030504040204" pitchFamily="50" charset="-128"/>
              </a:rPr>
              <a:t>先着</a:t>
            </a:r>
            <a:r>
              <a:rPr lang="en-US" altLang="ja-JP" sz="1800" b="1" dirty="0">
                <a:solidFill>
                  <a:schemeClr val="bg1"/>
                </a:solidFill>
                <a:latin typeface="メイリオ" panose="020B0604030504040204" pitchFamily="50" charset="-128"/>
                <a:ea typeface="メイリオ" panose="020B0604030504040204" pitchFamily="50" charset="-128"/>
              </a:rPr>
              <a:t>10</a:t>
            </a:r>
            <a:r>
              <a:rPr lang="ja-JP" altLang="en-US" sz="1800" b="1" dirty="0">
                <a:solidFill>
                  <a:schemeClr val="bg1"/>
                </a:solidFill>
                <a:latin typeface="メイリオ" panose="020B0604030504040204" pitchFamily="50" charset="-128"/>
                <a:ea typeface="メイリオ" panose="020B0604030504040204" pitchFamily="50" charset="-128"/>
              </a:rPr>
              <a:t>名様</a:t>
            </a:r>
          </a:p>
          <a:p>
            <a:pPr algn="ctr">
              <a:lnSpc>
                <a:spcPts val="2400"/>
              </a:lnSpc>
            </a:pPr>
            <a:endParaRPr lang="en-US" altLang="ja-JP" sz="1600"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4107632" y="2133243"/>
            <a:ext cx="2877711" cy="307777"/>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rPr>
              <a:t>いわき市小川町上平字中島</a:t>
            </a:r>
            <a:r>
              <a:rPr lang="zh-TW" altLang="en-US" sz="1400" dirty="0">
                <a:latin typeface="メイリオ" panose="020B0604030504040204" pitchFamily="50" charset="-128"/>
                <a:ea typeface="メイリオ" panose="020B0604030504040204" pitchFamily="50" charset="-128"/>
              </a:rPr>
              <a:t>２－３</a:t>
            </a:r>
            <a:endParaRPr kumimoji="1" lang="ja-JP" altLang="en-US" sz="14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1654158" y="6253675"/>
            <a:ext cx="5394857" cy="708347"/>
          </a:xfrm>
          <a:prstGeom prst="roundRect">
            <a:avLst>
              <a:gd name="adj" fmla="val 1338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216000" tIns="72000" bIns="0" rtlCol="0" anchor="ctr">
            <a:spAutoFit/>
          </a:bodyPr>
          <a:lstStyle/>
          <a:p>
            <a:r>
              <a:rPr lang="ja-JP" altLang="en-US" sz="1900" dirty="0">
                <a:solidFill>
                  <a:schemeClr val="tx1"/>
                </a:solidFill>
                <a:latin typeface="メイリオ" panose="020B0604030504040204" pitchFamily="50" charset="-128"/>
                <a:ea typeface="メイリオ" panose="020B0604030504040204" pitchFamily="50" charset="-128"/>
              </a:rPr>
              <a:t>外注の職人さんが現場で大ケガ・・自分が怪我したとき・・・今の労災保険で大丈夫？</a:t>
            </a:r>
          </a:p>
        </p:txBody>
      </p:sp>
      <p:sp>
        <p:nvSpPr>
          <p:cNvPr id="42" name="角丸四角形 41"/>
          <p:cNvSpPr/>
          <p:nvPr/>
        </p:nvSpPr>
        <p:spPr>
          <a:xfrm>
            <a:off x="1600997" y="4475730"/>
            <a:ext cx="5501182" cy="393338"/>
          </a:xfrm>
          <a:prstGeom prst="roundRect">
            <a:avLst>
              <a:gd name="adj" fmla="val 1338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216000" tIns="72000" bIns="0" rtlCol="0" anchor="ctr">
            <a:spAutoFit/>
          </a:bodyPr>
          <a:lstStyle/>
          <a:p>
            <a:r>
              <a:rPr lang="ja-JP" altLang="en-US" sz="1900" dirty="0">
                <a:solidFill>
                  <a:schemeClr val="tx1"/>
                </a:solidFill>
                <a:latin typeface="メイリオ" panose="020B0604030504040204" pitchFamily="50" charset="-128"/>
                <a:ea typeface="メイリオ" panose="020B0604030504040204" pitchFamily="50" charset="-128"/>
              </a:rPr>
              <a:t>助成金制度など国の制度を知りたい</a:t>
            </a:r>
          </a:p>
        </p:txBody>
      </p:sp>
      <p:sp>
        <p:nvSpPr>
          <p:cNvPr id="45" name="角丸四角形 44"/>
          <p:cNvSpPr/>
          <p:nvPr/>
        </p:nvSpPr>
        <p:spPr>
          <a:xfrm>
            <a:off x="1620891" y="5084026"/>
            <a:ext cx="4703740" cy="393338"/>
          </a:xfrm>
          <a:prstGeom prst="roundRect">
            <a:avLst>
              <a:gd name="adj" fmla="val 1338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216000" tIns="72000" bIns="0" rtlCol="0" anchor="ctr">
            <a:spAutoFit/>
          </a:bodyPr>
          <a:lstStyle/>
          <a:p>
            <a:r>
              <a:rPr lang="ja-JP" altLang="en-US" sz="1900" dirty="0">
                <a:solidFill>
                  <a:schemeClr val="tx1"/>
                </a:solidFill>
                <a:latin typeface="メイリオ" panose="020B0604030504040204" pitchFamily="50" charset="-128"/>
                <a:ea typeface="メイリオ" panose="020B0604030504040204" pitchFamily="50" charset="-128"/>
              </a:rPr>
              <a:t>就業規則を作成・見直したい</a:t>
            </a:r>
          </a:p>
        </p:txBody>
      </p:sp>
      <p:sp>
        <p:nvSpPr>
          <p:cNvPr id="46" name="角丸四角形 45"/>
          <p:cNvSpPr/>
          <p:nvPr/>
        </p:nvSpPr>
        <p:spPr>
          <a:xfrm>
            <a:off x="1601817" y="5746996"/>
            <a:ext cx="5192838" cy="393338"/>
          </a:xfrm>
          <a:prstGeom prst="roundRect">
            <a:avLst>
              <a:gd name="adj" fmla="val 1338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216000" tIns="72000" bIns="0" rtlCol="0" anchor="ctr">
            <a:spAutoFit/>
          </a:bodyPr>
          <a:lstStyle/>
          <a:p>
            <a:r>
              <a:rPr lang="ja-JP" altLang="en-US" sz="1900" dirty="0">
                <a:solidFill>
                  <a:schemeClr val="tx1"/>
                </a:solidFill>
                <a:latin typeface="メイリオ" panose="020B0604030504040204" pitchFamily="50" charset="-128"/>
                <a:ea typeface="メイリオ" panose="020B0604030504040204" pitchFamily="50" charset="-128"/>
              </a:rPr>
              <a:t>働き方改革の内容を知りたい</a:t>
            </a:r>
          </a:p>
        </p:txBody>
      </p:sp>
      <p:sp>
        <p:nvSpPr>
          <p:cNvPr id="3" name="テキスト ボックス 2"/>
          <p:cNvSpPr txBox="1"/>
          <p:nvPr/>
        </p:nvSpPr>
        <p:spPr>
          <a:xfrm>
            <a:off x="361506" y="723016"/>
            <a:ext cx="6821769" cy="784830"/>
          </a:xfrm>
          <a:prstGeom prst="rect">
            <a:avLst/>
          </a:prstGeom>
          <a:noFill/>
        </p:spPr>
        <p:txBody>
          <a:bodyPr wrap="square" rtlCol="0">
            <a:spAutoFit/>
          </a:bodyPr>
          <a:lstStyle/>
          <a:p>
            <a:r>
              <a:rPr lang="ja-JP" altLang="en-US" sz="4500" dirty="0">
                <a:solidFill>
                  <a:srgbClr val="0070C0"/>
                </a:solidFill>
                <a:latin typeface="HGS明朝E" panose="02020900000000000000" pitchFamily="18" charset="-128"/>
                <a:ea typeface="HGS明朝E" panose="02020900000000000000" pitchFamily="18" charset="-128"/>
              </a:rPr>
              <a:t>　労働関係</a:t>
            </a:r>
            <a:r>
              <a:rPr kumimoji="1" lang="ja-JP" altLang="en-US" sz="4500" dirty="0">
                <a:solidFill>
                  <a:srgbClr val="0070C0"/>
                </a:solidFill>
                <a:latin typeface="HGS明朝E" panose="02020900000000000000" pitchFamily="18" charset="-128"/>
                <a:ea typeface="HGS明朝E" panose="02020900000000000000" pitchFamily="18" charset="-128"/>
              </a:rPr>
              <a:t>セミナー</a:t>
            </a:r>
            <a:r>
              <a:rPr kumimoji="1" lang="ja-JP" altLang="en-US" sz="2800" dirty="0">
                <a:solidFill>
                  <a:srgbClr val="0070C0"/>
                </a:solidFill>
                <a:latin typeface="HGS明朝E" panose="02020900000000000000" pitchFamily="18" charset="-128"/>
                <a:ea typeface="HGS明朝E" panose="02020900000000000000" pitchFamily="18" charset="-128"/>
              </a:rPr>
              <a:t>（無料）</a:t>
            </a:r>
          </a:p>
        </p:txBody>
      </p:sp>
      <p:sp>
        <p:nvSpPr>
          <p:cNvPr id="4" name="角丸四角形 9">
            <a:extLst>
              <a:ext uri="{FF2B5EF4-FFF2-40B4-BE49-F238E27FC236}">
                <a16:creationId xmlns:a16="http://schemas.microsoft.com/office/drawing/2014/main" id="{3A74DF32-0B35-439F-91FB-A8DC8439BCA8}"/>
              </a:ext>
            </a:extLst>
          </p:cNvPr>
          <p:cNvSpPr/>
          <p:nvPr/>
        </p:nvSpPr>
        <p:spPr>
          <a:xfrm>
            <a:off x="1600997" y="3773775"/>
            <a:ext cx="5394857" cy="393338"/>
          </a:xfrm>
          <a:prstGeom prst="roundRect">
            <a:avLst>
              <a:gd name="adj" fmla="val 1338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216000" tIns="72000" bIns="0" rtlCol="0" anchor="ctr">
            <a:spAutoFit/>
          </a:bodyPr>
          <a:lstStyle/>
          <a:p>
            <a:r>
              <a:rPr lang="en-US" altLang="ja-JP" sz="1900" dirty="0">
                <a:solidFill>
                  <a:schemeClr val="tx1"/>
                </a:solidFill>
                <a:latin typeface="メイリオ" panose="020B0604030504040204" pitchFamily="50" charset="-128"/>
                <a:ea typeface="メイリオ" panose="020B0604030504040204" pitchFamily="50" charset="-128"/>
              </a:rPr>
              <a:t>36</a:t>
            </a:r>
            <a:r>
              <a:rPr lang="ja-JP" altLang="en-US" sz="1900" dirty="0">
                <a:solidFill>
                  <a:schemeClr val="tx1"/>
                </a:solidFill>
                <a:latin typeface="メイリオ" panose="020B0604030504040204" pitchFamily="50" charset="-128"/>
                <a:ea typeface="メイリオ" panose="020B0604030504040204" pitchFamily="50" charset="-128"/>
              </a:rPr>
              <a:t>協定の必要性って？</a:t>
            </a:r>
          </a:p>
        </p:txBody>
      </p:sp>
      <p:sp>
        <p:nvSpPr>
          <p:cNvPr id="5" name="テキスト ボックス 4">
            <a:extLst>
              <a:ext uri="{FF2B5EF4-FFF2-40B4-BE49-F238E27FC236}">
                <a16:creationId xmlns:a16="http://schemas.microsoft.com/office/drawing/2014/main" id="{941A12E7-643B-479E-856D-F5ED6671503E}"/>
              </a:ext>
            </a:extLst>
          </p:cNvPr>
          <p:cNvSpPr txBox="1"/>
          <p:nvPr/>
        </p:nvSpPr>
        <p:spPr>
          <a:xfrm>
            <a:off x="6039507" y="1923877"/>
            <a:ext cx="2877711" cy="261610"/>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質疑応答含む</a:t>
            </a:r>
            <a:endParaRPr kumimoji="1" lang="ja-JP" altLang="en-US" sz="1100" dirty="0">
              <a:latin typeface="メイリオ" panose="020B0604030504040204" pitchFamily="50" charset="-128"/>
              <a:ea typeface="メイリオ" panose="020B0604030504040204" pitchFamily="50" charset="-128"/>
            </a:endParaRPr>
          </a:p>
        </p:txBody>
      </p:sp>
      <p:sp>
        <p:nvSpPr>
          <p:cNvPr id="11" name="角丸四角形 45">
            <a:extLst>
              <a:ext uri="{FF2B5EF4-FFF2-40B4-BE49-F238E27FC236}">
                <a16:creationId xmlns:a16="http://schemas.microsoft.com/office/drawing/2014/main" id="{1B1B539B-CDA3-4A74-9615-9B45BCCBF82A}"/>
              </a:ext>
            </a:extLst>
          </p:cNvPr>
          <p:cNvSpPr/>
          <p:nvPr/>
        </p:nvSpPr>
        <p:spPr>
          <a:xfrm>
            <a:off x="263563" y="303477"/>
            <a:ext cx="5192838" cy="393338"/>
          </a:xfrm>
          <a:prstGeom prst="roundRect">
            <a:avLst>
              <a:gd name="adj" fmla="val 1338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216000" tIns="72000" bIns="0" rtlCol="0" anchor="ctr">
            <a:spAutoFit/>
          </a:bodyPr>
          <a:lstStyle/>
          <a:p>
            <a:r>
              <a:rPr lang="ja-JP" altLang="en-US" sz="1600" dirty="0">
                <a:solidFill>
                  <a:schemeClr val="tx1"/>
                </a:solidFill>
                <a:latin typeface="メイリオ" panose="020B0604030504040204" pitchFamily="50" charset="-128"/>
                <a:ea typeface="メイリオ" panose="020B0604030504040204" pitchFamily="50" charset="-128"/>
              </a:rPr>
              <a:t>小川町</a:t>
            </a:r>
            <a:r>
              <a:rPr lang="ja-JP" altLang="en-US" sz="1900" dirty="0">
                <a:solidFill>
                  <a:schemeClr val="tx1"/>
                </a:solidFill>
                <a:latin typeface="メイリオ" panose="020B0604030504040204" pitchFamily="50" charset="-128"/>
                <a:ea typeface="メイリオ" panose="020B0604030504040204" pitchFamily="50" charset="-128"/>
              </a:rPr>
              <a:t>商工会　</a:t>
            </a:r>
            <a:r>
              <a:rPr lang="ja-JP" altLang="en-US" sz="1600" dirty="0">
                <a:solidFill>
                  <a:schemeClr val="tx1"/>
                </a:solidFill>
                <a:latin typeface="メイリオ" panose="020B0604030504040204" pitchFamily="50" charset="-128"/>
                <a:ea typeface="メイリオ" panose="020B0604030504040204" pitchFamily="50" charset="-128"/>
              </a:rPr>
              <a:t>工業・建設業部会員の皆様</a:t>
            </a:r>
          </a:p>
        </p:txBody>
      </p:sp>
      <p:sp>
        <p:nvSpPr>
          <p:cNvPr id="12" name="テキスト ボックス 11">
            <a:extLst>
              <a:ext uri="{FF2B5EF4-FFF2-40B4-BE49-F238E27FC236}">
                <a16:creationId xmlns:a16="http://schemas.microsoft.com/office/drawing/2014/main" id="{A51C2BC8-43A4-457F-86A6-A4CB8E957B14}"/>
              </a:ext>
            </a:extLst>
          </p:cNvPr>
          <p:cNvSpPr txBox="1"/>
          <p:nvPr/>
        </p:nvSpPr>
        <p:spPr>
          <a:xfrm>
            <a:off x="343498" y="9453139"/>
            <a:ext cx="7237879" cy="261610"/>
          </a:xfrm>
          <a:prstGeom prst="rect">
            <a:avLst/>
          </a:prstGeom>
          <a:noFill/>
        </p:spPr>
        <p:txBody>
          <a:bodyPr wrap="none" rtlCol="0">
            <a:spAutoFit/>
          </a:bodyPr>
          <a:lstStyle/>
          <a:p>
            <a:pPr algn="ct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今後の新型コロナウィルスの感染状況によっては延期又は中止になる場合がございますのでご了承下さい。</a:t>
            </a:r>
          </a:p>
        </p:txBody>
      </p:sp>
      <p:sp>
        <p:nvSpPr>
          <p:cNvPr id="6" name="正方形/長方形 5">
            <a:extLst>
              <a:ext uri="{FF2B5EF4-FFF2-40B4-BE49-F238E27FC236}">
                <a16:creationId xmlns:a16="http://schemas.microsoft.com/office/drawing/2014/main" id="{08BB7BA6-6BBA-4203-8D0A-5D6A999769E8}"/>
              </a:ext>
            </a:extLst>
          </p:cNvPr>
          <p:cNvSpPr/>
          <p:nvPr/>
        </p:nvSpPr>
        <p:spPr>
          <a:xfrm>
            <a:off x="5478068" y="5427655"/>
            <a:ext cx="1737394" cy="730969"/>
          </a:xfrm>
          <a:prstGeom prst="rect">
            <a:avLst/>
          </a:prstGeom>
        </p:spPr>
        <p:txBody>
          <a:bodyPr wrap="square">
            <a:spAutoFit/>
          </a:bodyPr>
          <a:lstStyle/>
          <a:p>
            <a:pPr algn="ctr">
              <a:lnSpc>
                <a:spcPts val="2400"/>
              </a:lnSpc>
              <a:spcAft>
                <a:spcPts val="300"/>
              </a:spcAft>
            </a:pPr>
            <a:r>
              <a:rPr lang="en-US" altLang="ja-JP" sz="1400" b="1" dirty="0">
                <a:solidFill>
                  <a:schemeClr val="bg1"/>
                </a:solidFill>
                <a:latin typeface="メイリオ" panose="020B0604030504040204" pitchFamily="50" charset="-128"/>
                <a:ea typeface="メイリオ" panose="020B0604030504040204" pitchFamily="50" charset="-128"/>
              </a:rPr>
              <a:t>10/2</a:t>
            </a:r>
            <a:r>
              <a:rPr lang="ja-JP" altLang="en-US" sz="1400" b="1" dirty="0">
                <a:solidFill>
                  <a:schemeClr val="bg1"/>
                </a:solidFill>
                <a:latin typeface="メイリオ" panose="020B0604030504040204" pitchFamily="50" charset="-128"/>
                <a:ea typeface="メイリオ" panose="020B0604030504040204" pitchFamily="50" charset="-128"/>
              </a:rPr>
              <a:t>（金）締切</a:t>
            </a:r>
          </a:p>
          <a:p>
            <a:pPr algn="ctr">
              <a:lnSpc>
                <a:spcPts val="2400"/>
              </a:lnSpc>
            </a:pPr>
            <a:endParaRPr lang="en-US" altLang="ja-JP" sz="16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366380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dirty="0">
            <a:latin typeface="メイリオ" panose="020B0604030504040204" pitchFamily="50" charset="-128"/>
            <a:ea typeface="メイリオ" panose="020B0604030504040204" pitchFamily="50" charset="-128"/>
          </a:defRPr>
        </a:defPPr>
      </a:lstStyle>
    </a:txDef>
  </a:objectDefaults>
  <a:extraClrSchemeLst/>
  <a:extLst>
    <a:ext uri="{05A4C25C-085E-4340-85A3-A5531E510DB2}">
      <thm15:themeFamily xmlns:thm15="http://schemas.microsoft.com/office/thememl/2012/main" name="32.potx" id="{A2FFFB87-B135-4F6F-93C3-31EBF096B488}" vid="{48EE3F0C-4BC7-4324-B8FB-B9F6BD660F74}"/>
    </a:ext>
  </a:extLst>
</a:theme>
</file>

<file path=docProps/app.xml><?xml version="1.0" encoding="utf-8"?>
<Properties xmlns="http://schemas.openxmlformats.org/officeDocument/2006/extended-properties" xmlns:vt="http://schemas.openxmlformats.org/officeDocument/2006/docPropsVTypes">
  <Template>32</Template>
  <TotalTime>0</TotalTime>
  <Words>251</Words>
  <Application>Microsoft Office PowerPoint</Application>
  <PresentationFormat>ユーザー設定</PresentationFormat>
  <Paragraphs>23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HGS明朝E</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2015-04-28T12:00:53Z</dcterms:created>
  <dcterms:modified xsi:type="dcterms:W3CDTF">2020-09-23T04:02:36Z</dcterms:modified>
</cp:coreProperties>
</file>